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6" r:id="rId3"/>
    <p:sldId id="257" r:id="rId4"/>
    <p:sldId id="258" r:id="rId5"/>
    <p:sldId id="261" r:id="rId6"/>
    <p:sldId id="262" r:id="rId7"/>
    <p:sldId id="263" r:id="rId8"/>
    <p:sldId id="259"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hyperlink" Target="https://www.youtube.com/watch?v=59SFeXcRpLE" TargetMode="External"/><Relationship Id="rId5" Type="http://schemas.openxmlformats.org/officeDocument/2006/relationships/image" Target="../media/image7.svg"/><Relationship Id="rId4" Type="http://schemas.openxmlformats.org/officeDocument/2006/relationships/image" Target="../media/image6.png"/></Relationships>
</file>

<file path=ppt/diagrams/_rels/drawing1.xml.rels><?xml version="1.0" encoding="UTF-8" standalone="yes"?>
<Relationships xmlns="http://schemas.openxmlformats.org/package/2006/relationships"><Relationship Id="rId3" Type="http://schemas.openxmlformats.org/officeDocument/2006/relationships/hyperlink" Target="https://www.youtube.com/watch?v=59SFeXcRpLE" TargetMode="External"/><Relationship Id="rId2" Type="http://schemas.openxmlformats.org/officeDocument/2006/relationships/image" Target="../media/image5.svg"/><Relationship Id="rId1"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A33768-1B79-41EE-90C0-75436FD758A2}"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9B138847-B149-4690-8F36-B0C94C7CCCD7}">
      <dgm:prSet/>
      <dgm:spPr/>
      <dgm:t>
        <a:bodyPr/>
        <a:lstStyle/>
        <a:p>
          <a:r>
            <a:rPr lang="en-AU" dirty="0"/>
            <a:t>To utilize the data to generate insights and draw conclusion, we need to perform data Analysis. </a:t>
          </a:r>
          <a:r>
            <a:rPr lang="en-AU" dirty="0">
              <a:hlinkClick xmlns:r="http://schemas.openxmlformats.org/officeDocument/2006/relationships" r:id="rId1"/>
            </a:rPr>
            <a:t>Youtube Link</a:t>
          </a:r>
          <a:endParaRPr lang="en-US" dirty="0"/>
        </a:p>
      </dgm:t>
    </dgm:pt>
    <dgm:pt modelId="{064DB6DF-6BE1-4380-B99F-D665A9FBB12D}" type="parTrans" cxnId="{688BEBAD-AC2A-4BC4-BC8E-6F8F5F756441}">
      <dgm:prSet/>
      <dgm:spPr/>
      <dgm:t>
        <a:bodyPr/>
        <a:lstStyle/>
        <a:p>
          <a:endParaRPr lang="en-US"/>
        </a:p>
      </dgm:t>
    </dgm:pt>
    <dgm:pt modelId="{E50639B5-8676-4C5B-A08C-689BCBD629FA}" type="sibTrans" cxnId="{688BEBAD-AC2A-4BC4-BC8E-6F8F5F756441}">
      <dgm:prSet/>
      <dgm:spPr/>
      <dgm:t>
        <a:bodyPr/>
        <a:lstStyle/>
        <a:p>
          <a:endParaRPr lang="en-US"/>
        </a:p>
      </dgm:t>
    </dgm:pt>
    <dgm:pt modelId="{405F4718-B090-4651-BBC0-680A7D1B6D7E}">
      <dgm:prSet/>
      <dgm:spPr/>
      <dgm:t>
        <a:bodyPr/>
        <a:lstStyle/>
        <a:p>
          <a:r>
            <a:rPr lang="en-AU" dirty="0"/>
            <a:t>In this course, we will be analyzing the data in Excel, Python/R, SQL and Tableau.</a:t>
          </a:r>
          <a:endParaRPr lang="en-US" dirty="0"/>
        </a:p>
      </dgm:t>
    </dgm:pt>
    <dgm:pt modelId="{A7B53F4D-A31B-470B-B78D-1E50643D081D}" type="parTrans" cxnId="{3229A454-9E8D-4489-8294-513674E3ABD7}">
      <dgm:prSet/>
      <dgm:spPr/>
      <dgm:t>
        <a:bodyPr/>
        <a:lstStyle/>
        <a:p>
          <a:endParaRPr lang="en-US"/>
        </a:p>
      </dgm:t>
    </dgm:pt>
    <dgm:pt modelId="{2FD57147-50B7-4603-B665-5B590765F1BF}" type="sibTrans" cxnId="{3229A454-9E8D-4489-8294-513674E3ABD7}">
      <dgm:prSet/>
      <dgm:spPr/>
      <dgm:t>
        <a:bodyPr/>
        <a:lstStyle/>
        <a:p>
          <a:endParaRPr lang="en-US"/>
        </a:p>
      </dgm:t>
    </dgm:pt>
    <dgm:pt modelId="{CDACEA2C-DAB9-45B4-B569-C642F20C0C1C}" type="pres">
      <dgm:prSet presAssocID="{1FA33768-1B79-41EE-90C0-75436FD758A2}" presName="root" presStyleCnt="0">
        <dgm:presLayoutVars>
          <dgm:dir/>
          <dgm:resizeHandles val="exact"/>
        </dgm:presLayoutVars>
      </dgm:prSet>
      <dgm:spPr/>
    </dgm:pt>
    <dgm:pt modelId="{3B08969A-6B0D-483D-BCF7-51ADDDBC9D75}" type="pres">
      <dgm:prSet presAssocID="{9B138847-B149-4690-8F36-B0C94C7CCCD7}" presName="compNode" presStyleCnt="0"/>
      <dgm:spPr/>
    </dgm:pt>
    <dgm:pt modelId="{2E773B00-6BCE-4DFF-9BF8-AB27DC8B3CC3}" type="pres">
      <dgm:prSet presAssocID="{9B138847-B149-4690-8F36-B0C94C7CCCD7}" presName="bgRect" presStyleLbl="bgShp" presStyleIdx="0" presStyleCnt="2"/>
      <dgm:spPr/>
    </dgm:pt>
    <dgm:pt modelId="{AF00E446-250E-41BE-B982-977ADAAF8556}" type="pres">
      <dgm:prSet presAssocID="{9B138847-B149-4690-8F36-B0C94C7CCCD7}" presName="iconRect" presStyleLbl="node1" presStyleIdx="0" presStyleCnt="2"/>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Statistics"/>
        </a:ext>
      </dgm:extLst>
    </dgm:pt>
    <dgm:pt modelId="{8237349A-5A80-413E-BFE5-C66C3B2BE8A6}" type="pres">
      <dgm:prSet presAssocID="{9B138847-B149-4690-8F36-B0C94C7CCCD7}" presName="spaceRect" presStyleCnt="0"/>
      <dgm:spPr/>
    </dgm:pt>
    <dgm:pt modelId="{D808980E-3A1F-4AEC-869B-CA186657DAC5}" type="pres">
      <dgm:prSet presAssocID="{9B138847-B149-4690-8F36-B0C94C7CCCD7}" presName="parTx" presStyleLbl="revTx" presStyleIdx="0" presStyleCnt="2">
        <dgm:presLayoutVars>
          <dgm:chMax val="0"/>
          <dgm:chPref val="0"/>
        </dgm:presLayoutVars>
      </dgm:prSet>
      <dgm:spPr/>
    </dgm:pt>
    <dgm:pt modelId="{4C5E0B4B-35BB-4DCA-A642-028BFA36937B}" type="pres">
      <dgm:prSet presAssocID="{E50639B5-8676-4C5B-A08C-689BCBD629FA}" presName="sibTrans" presStyleCnt="0"/>
      <dgm:spPr/>
    </dgm:pt>
    <dgm:pt modelId="{ADF9B070-CEC7-4820-8DDF-144EDFFC66AA}" type="pres">
      <dgm:prSet presAssocID="{405F4718-B090-4651-BBC0-680A7D1B6D7E}" presName="compNode" presStyleCnt="0"/>
      <dgm:spPr/>
    </dgm:pt>
    <dgm:pt modelId="{96BDC272-3499-4C7E-9BA3-EE3C3BE2771E}" type="pres">
      <dgm:prSet presAssocID="{405F4718-B090-4651-BBC0-680A7D1B6D7E}" presName="bgRect" presStyleLbl="bgShp" presStyleIdx="1" presStyleCnt="2"/>
      <dgm:spPr/>
    </dgm:pt>
    <dgm:pt modelId="{6324D88E-244E-4DA5-9CD0-015F44A39FF7}" type="pres">
      <dgm:prSet presAssocID="{405F4718-B090-4651-BBC0-680A7D1B6D7E}" presName="iconRect" presStyleLbl="node1" presStyleIdx="1" presStyleCnt="2"/>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Programmer"/>
        </a:ext>
      </dgm:extLst>
    </dgm:pt>
    <dgm:pt modelId="{445726D1-9A8F-478E-89CE-DF7EC3D6CCC2}" type="pres">
      <dgm:prSet presAssocID="{405F4718-B090-4651-BBC0-680A7D1B6D7E}" presName="spaceRect" presStyleCnt="0"/>
      <dgm:spPr/>
    </dgm:pt>
    <dgm:pt modelId="{59FC73C4-D09A-42A5-964F-6D9D223A36E2}" type="pres">
      <dgm:prSet presAssocID="{405F4718-B090-4651-BBC0-680A7D1B6D7E}" presName="parTx" presStyleLbl="revTx" presStyleIdx="1" presStyleCnt="2">
        <dgm:presLayoutVars>
          <dgm:chMax val="0"/>
          <dgm:chPref val="0"/>
        </dgm:presLayoutVars>
      </dgm:prSet>
      <dgm:spPr/>
    </dgm:pt>
  </dgm:ptLst>
  <dgm:cxnLst>
    <dgm:cxn modelId="{1B4AC32A-7455-4FF8-950A-13AFC7DF9787}" type="presOf" srcId="{1FA33768-1B79-41EE-90C0-75436FD758A2}" destId="{CDACEA2C-DAB9-45B4-B569-C642F20C0C1C}" srcOrd="0" destOrd="0" presId="urn:microsoft.com/office/officeart/2018/2/layout/IconVerticalSolidList"/>
    <dgm:cxn modelId="{3229A454-9E8D-4489-8294-513674E3ABD7}" srcId="{1FA33768-1B79-41EE-90C0-75436FD758A2}" destId="{405F4718-B090-4651-BBC0-680A7D1B6D7E}" srcOrd="1" destOrd="0" parTransId="{A7B53F4D-A31B-470B-B78D-1E50643D081D}" sibTransId="{2FD57147-50B7-4603-B665-5B590765F1BF}"/>
    <dgm:cxn modelId="{55EDE49F-2F68-4D8F-9FFC-20864CEC41F9}" type="presOf" srcId="{9B138847-B149-4690-8F36-B0C94C7CCCD7}" destId="{D808980E-3A1F-4AEC-869B-CA186657DAC5}" srcOrd="0" destOrd="0" presId="urn:microsoft.com/office/officeart/2018/2/layout/IconVerticalSolidList"/>
    <dgm:cxn modelId="{688BEBAD-AC2A-4BC4-BC8E-6F8F5F756441}" srcId="{1FA33768-1B79-41EE-90C0-75436FD758A2}" destId="{9B138847-B149-4690-8F36-B0C94C7CCCD7}" srcOrd="0" destOrd="0" parTransId="{064DB6DF-6BE1-4380-B99F-D665A9FBB12D}" sibTransId="{E50639B5-8676-4C5B-A08C-689BCBD629FA}"/>
    <dgm:cxn modelId="{AB69DFF6-7E17-4106-9AA0-1D2A8C3313F8}" type="presOf" srcId="{405F4718-B090-4651-BBC0-680A7D1B6D7E}" destId="{59FC73C4-D09A-42A5-964F-6D9D223A36E2}" srcOrd="0" destOrd="0" presId="urn:microsoft.com/office/officeart/2018/2/layout/IconVerticalSolidList"/>
    <dgm:cxn modelId="{CA593055-DF83-4684-987D-9AE2E7437F1C}" type="presParOf" srcId="{CDACEA2C-DAB9-45B4-B569-C642F20C0C1C}" destId="{3B08969A-6B0D-483D-BCF7-51ADDDBC9D75}" srcOrd="0" destOrd="0" presId="urn:microsoft.com/office/officeart/2018/2/layout/IconVerticalSolidList"/>
    <dgm:cxn modelId="{8AFE536E-8FE8-473F-8D2E-4125CC6DD302}" type="presParOf" srcId="{3B08969A-6B0D-483D-BCF7-51ADDDBC9D75}" destId="{2E773B00-6BCE-4DFF-9BF8-AB27DC8B3CC3}" srcOrd="0" destOrd="0" presId="urn:microsoft.com/office/officeart/2018/2/layout/IconVerticalSolidList"/>
    <dgm:cxn modelId="{2C413FB4-87BA-47B9-B977-A5DC42D28B8A}" type="presParOf" srcId="{3B08969A-6B0D-483D-BCF7-51ADDDBC9D75}" destId="{AF00E446-250E-41BE-B982-977ADAAF8556}" srcOrd="1" destOrd="0" presId="urn:microsoft.com/office/officeart/2018/2/layout/IconVerticalSolidList"/>
    <dgm:cxn modelId="{98086ED9-A913-43A2-A9D8-31D849CD1C82}" type="presParOf" srcId="{3B08969A-6B0D-483D-BCF7-51ADDDBC9D75}" destId="{8237349A-5A80-413E-BFE5-C66C3B2BE8A6}" srcOrd="2" destOrd="0" presId="urn:microsoft.com/office/officeart/2018/2/layout/IconVerticalSolidList"/>
    <dgm:cxn modelId="{F5259DC9-7837-4872-8B58-5396593F0019}" type="presParOf" srcId="{3B08969A-6B0D-483D-BCF7-51ADDDBC9D75}" destId="{D808980E-3A1F-4AEC-869B-CA186657DAC5}" srcOrd="3" destOrd="0" presId="urn:microsoft.com/office/officeart/2018/2/layout/IconVerticalSolidList"/>
    <dgm:cxn modelId="{78B70A10-298F-47C3-A031-E1E3CD5407C7}" type="presParOf" srcId="{CDACEA2C-DAB9-45B4-B569-C642F20C0C1C}" destId="{4C5E0B4B-35BB-4DCA-A642-028BFA36937B}" srcOrd="1" destOrd="0" presId="urn:microsoft.com/office/officeart/2018/2/layout/IconVerticalSolidList"/>
    <dgm:cxn modelId="{D356A4D4-029D-4E8E-A253-3AD48E48026E}" type="presParOf" srcId="{CDACEA2C-DAB9-45B4-B569-C642F20C0C1C}" destId="{ADF9B070-CEC7-4820-8DDF-144EDFFC66AA}" srcOrd="2" destOrd="0" presId="urn:microsoft.com/office/officeart/2018/2/layout/IconVerticalSolidList"/>
    <dgm:cxn modelId="{2F200D7A-28D1-48EB-922B-2D89E8D53EBC}" type="presParOf" srcId="{ADF9B070-CEC7-4820-8DDF-144EDFFC66AA}" destId="{96BDC272-3499-4C7E-9BA3-EE3C3BE2771E}" srcOrd="0" destOrd="0" presId="urn:microsoft.com/office/officeart/2018/2/layout/IconVerticalSolidList"/>
    <dgm:cxn modelId="{0689C324-D249-4919-A857-138192250DA1}" type="presParOf" srcId="{ADF9B070-CEC7-4820-8DDF-144EDFFC66AA}" destId="{6324D88E-244E-4DA5-9CD0-015F44A39FF7}" srcOrd="1" destOrd="0" presId="urn:microsoft.com/office/officeart/2018/2/layout/IconVerticalSolidList"/>
    <dgm:cxn modelId="{A0CF4911-44ED-4CBC-AC7F-B6321A4651DB}" type="presParOf" srcId="{ADF9B070-CEC7-4820-8DDF-144EDFFC66AA}" destId="{445726D1-9A8F-478E-89CE-DF7EC3D6CCC2}" srcOrd="2" destOrd="0" presId="urn:microsoft.com/office/officeart/2018/2/layout/IconVerticalSolidList"/>
    <dgm:cxn modelId="{B2406108-B1F3-491C-A005-D4BB0BB7771E}" type="presParOf" srcId="{ADF9B070-CEC7-4820-8DDF-144EDFFC66AA}" destId="{59FC73C4-D09A-42A5-964F-6D9D223A36E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773B00-6BCE-4DFF-9BF8-AB27DC8B3CC3}">
      <dsp:nvSpPr>
        <dsp:cNvPr id="0" name=""/>
        <dsp:cNvSpPr/>
      </dsp:nvSpPr>
      <dsp:spPr>
        <a:xfrm>
          <a:off x="0" y="707288"/>
          <a:ext cx="10515600" cy="13057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F00E446-250E-41BE-B982-977ADAAF8556}">
      <dsp:nvSpPr>
        <dsp:cNvPr id="0" name=""/>
        <dsp:cNvSpPr/>
      </dsp:nvSpPr>
      <dsp:spPr>
        <a:xfrm>
          <a:off x="394993" y="1001085"/>
          <a:ext cx="718169" cy="71816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808980E-3A1F-4AEC-869B-CA186657DAC5}">
      <dsp:nvSpPr>
        <dsp:cNvPr id="0" name=""/>
        <dsp:cNvSpPr/>
      </dsp:nvSpPr>
      <dsp:spPr>
        <a:xfrm>
          <a:off x="1508156" y="707288"/>
          <a:ext cx="9007443" cy="13057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93" tIns="138193" rIns="138193" bIns="138193" numCol="1" spcCol="1270" anchor="ctr" anchorCtr="0">
          <a:noAutofit/>
        </a:bodyPr>
        <a:lstStyle/>
        <a:p>
          <a:pPr marL="0" lvl="0" indent="0" algn="l" defTabSz="1111250">
            <a:lnSpc>
              <a:spcPct val="90000"/>
            </a:lnSpc>
            <a:spcBef>
              <a:spcPct val="0"/>
            </a:spcBef>
            <a:spcAft>
              <a:spcPct val="35000"/>
            </a:spcAft>
            <a:buNone/>
          </a:pPr>
          <a:r>
            <a:rPr lang="en-AU" sz="2500" kern="1200" dirty="0"/>
            <a:t>To utilize the data to generate insights and draw conclusion, we need to perform data Analysis. </a:t>
          </a:r>
          <a:r>
            <a:rPr lang="en-AU" sz="2500" kern="1200" dirty="0">
              <a:hlinkClick xmlns:r="http://schemas.openxmlformats.org/officeDocument/2006/relationships" r:id="rId3"/>
            </a:rPr>
            <a:t>Youtube Link</a:t>
          </a:r>
          <a:endParaRPr lang="en-US" sz="2500" kern="1200" dirty="0"/>
        </a:p>
      </dsp:txBody>
      <dsp:txXfrm>
        <a:off x="1508156" y="707288"/>
        <a:ext cx="9007443" cy="1305763"/>
      </dsp:txXfrm>
    </dsp:sp>
    <dsp:sp modelId="{96BDC272-3499-4C7E-9BA3-EE3C3BE2771E}">
      <dsp:nvSpPr>
        <dsp:cNvPr id="0" name=""/>
        <dsp:cNvSpPr/>
      </dsp:nvSpPr>
      <dsp:spPr>
        <a:xfrm>
          <a:off x="0" y="2339492"/>
          <a:ext cx="10515600" cy="13057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24D88E-244E-4DA5-9CD0-015F44A39FF7}">
      <dsp:nvSpPr>
        <dsp:cNvPr id="0" name=""/>
        <dsp:cNvSpPr/>
      </dsp:nvSpPr>
      <dsp:spPr>
        <a:xfrm>
          <a:off x="394993" y="2633289"/>
          <a:ext cx="718169" cy="718169"/>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9FC73C4-D09A-42A5-964F-6D9D223A36E2}">
      <dsp:nvSpPr>
        <dsp:cNvPr id="0" name=""/>
        <dsp:cNvSpPr/>
      </dsp:nvSpPr>
      <dsp:spPr>
        <a:xfrm>
          <a:off x="1508156" y="2339492"/>
          <a:ext cx="9007443" cy="13057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93" tIns="138193" rIns="138193" bIns="138193" numCol="1" spcCol="1270" anchor="ctr" anchorCtr="0">
          <a:noAutofit/>
        </a:bodyPr>
        <a:lstStyle/>
        <a:p>
          <a:pPr marL="0" lvl="0" indent="0" algn="l" defTabSz="1111250">
            <a:lnSpc>
              <a:spcPct val="90000"/>
            </a:lnSpc>
            <a:spcBef>
              <a:spcPct val="0"/>
            </a:spcBef>
            <a:spcAft>
              <a:spcPct val="35000"/>
            </a:spcAft>
            <a:buNone/>
          </a:pPr>
          <a:r>
            <a:rPr lang="en-AU" sz="2500" kern="1200" dirty="0"/>
            <a:t>In this course, we will be analyzing the data in Excel, Python/R, SQL and Tableau.</a:t>
          </a:r>
          <a:endParaRPr lang="en-US" sz="2500" kern="1200" dirty="0"/>
        </a:p>
      </dsp:txBody>
      <dsp:txXfrm>
        <a:off x="1508156" y="2339492"/>
        <a:ext cx="9007443" cy="130576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svg>
</file>

<file path=ppt/media/image4.png>
</file>

<file path=ppt/media/image5.svg>
</file>

<file path=ppt/media/image6.png>
</file>

<file path=ppt/media/image7.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8A28C-11B6-4D14-BBB4-E662BEC74C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DED3D3BC-347F-40C8-896F-4629F8EB8E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A9433453-AF4D-43E7-8336-F8A5BA3C2ECF}"/>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5" name="Footer Placeholder 4">
            <a:extLst>
              <a:ext uri="{FF2B5EF4-FFF2-40B4-BE49-F238E27FC236}">
                <a16:creationId xmlns:a16="http://schemas.microsoft.com/office/drawing/2014/main" id="{75A5D42E-BC25-4DFD-BE77-C78D499719C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5DAA00D-92D1-4358-A253-84FE2AC40F02}"/>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2177101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E629F-3F5C-4D4F-A6BE-3024CB234869}"/>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248CB183-68DD-4952-BA37-674729C0517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07A5CB3-572D-4727-B638-EA33625D15BA}"/>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5" name="Footer Placeholder 4">
            <a:extLst>
              <a:ext uri="{FF2B5EF4-FFF2-40B4-BE49-F238E27FC236}">
                <a16:creationId xmlns:a16="http://schemas.microsoft.com/office/drawing/2014/main" id="{D020C40D-B4D7-43C3-AE3F-67D22C6A7CC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CCF1AA0-95A5-4916-B36E-61B345144A17}"/>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4171022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56893B-B249-4122-9FB7-4D51F7ACACE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67447FA-77E0-43AE-91DA-0A58F87756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4CCDD24-C760-4345-8E54-CEA13182497D}"/>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5" name="Footer Placeholder 4">
            <a:extLst>
              <a:ext uri="{FF2B5EF4-FFF2-40B4-BE49-F238E27FC236}">
                <a16:creationId xmlns:a16="http://schemas.microsoft.com/office/drawing/2014/main" id="{C871C431-26B3-4186-8CE4-AEFE6913F89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8DFCD28-B7BF-44A6-B787-4B968A6F2BDC}"/>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3683296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99225-1919-4EF8-B64F-2682B98069A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77D57E8-3D67-4C41-B946-4D1D7A5F43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6D0C765-AEE5-4FD9-A27F-0969282FABBE}"/>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5" name="Footer Placeholder 4">
            <a:extLst>
              <a:ext uri="{FF2B5EF4-FFF2-40B4-BE49-F238E27FC236}">
                <a16:creationId xmlns:a16="http://schemas.microsoft.com/office/drawing/2014/main" id="{A171F9F1-AA80-46FC-805B-84A5C596DEC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AD9DC9B-40B7-4B9F-9217-1B85553E2747}"/>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1987568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EB95A-8F35-4515-9A4C-AA29B496E77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C4037B74-F356-4ED8-B698-A3F792726C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D8AAA93-4A62-49C0-8DA6-838E750D90F7}"/>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5" name="Footer Placeholder 4">
            <a:extLst>
              <a:ext uri="{FF2B5EF4-FFF2-40B4-BE49-F238E27FC236}">
                <a16:creationId xmlns:a16="http://schemas.microsoft.com/office/drawing/2014/main" id="{C82C79CB-DF2A-4384-AC7A-286BFF50D5F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B45A53F-FA1D-4F39-B8FE-765B41CD58F7}"/>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1716982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CFD2C-40A6-4A8B-97C3-BBACA63E13A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E3BBB319-1A7F-4CB2-804C-8000D84120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6A31A1D2-8D50-43B7-A0E0-ED0DD60699C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B1720767-C1A3-4D38-89DD-222C978D986A}"/>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6" name="Footer Placeholder 5">
            <a:extLst>
              <a:ext uri="{FF2B5EF4-FFF2-40B4-BE49-F238E27FC236}">
                <a16:creationId xmlns:a16="http://schemas.microsoft.com/office/drawing/2014/main" id="{62191362-7CD9-4B09-8501-5A7E3A3880D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FBA4A50-B193-470E-86DA-9D147347390C}"/>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1190756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F3D1-49B3-4B34-8B6F-B2C562A73EC1}"/>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D577E06-DD3A-4732-80AB-9A93DFF94A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9AF959-32BB-43EA-95E4-E5DA3A93C1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962B72D-B5A3-43FD-AD84-45E02C7BBA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063A74-EC99-4954-AEB3-9933EC14AA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B98E09ED-579E-4960-A5B2-0F9DE13FCE53}"/>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8" name="Footer Placeholder 7">
            <a:extLst>
              <a:ext uri="{FF2B5EF4-FFF2-40B4-BE49-F238E27FC236}">
                <a16:creationId xmlns:a16="http://schemas.microsoft.com/office/drawing/2014/main" id="{E8A1369D-593A-4671-86B1-F559E1F2A47A}"/>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C8DAB30B-1820-458B-A893-75C7079FD3B6}"/>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4122661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49BD7-B162-403B-B6AF-F45A4D2A2ACE}"/>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601ED2F-D2E2-4E7D-A272-E064ED93A7CF}"/>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4" name="Footer Placeholder 3">
            <a:extLst>
              <a:ext uri="{FF2B5EF4-FFF2-40B4-BE49-F238E27FC236}">
                <a16:creationId xmlns:a16="http://schemas.microsoft.com/office/drawing/2014/main" id="{C8453362-9DE2-4C39-BD09-BF47E610584D}"/>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7A3E165E-6FD0-4C27-8DE7-36793F4EB795}"/>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2938423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6F20E3-0985-4BB3-A895-83486E60491B}"/>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3" name="Footer Placeholder 2">
            <a:extLst>
              <a:ext uri="{FF2B5EF4-FFF2-40B4-BE49-F238E27FC236}">
                <a16:creationId xmlns:a16="http://schemas.microsoft.com/office/drawing/2014/main" id="{91634195-AC56-429B-9D19-41FF28BCB6D4}"/>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B7A45C01-98D3-4D68-9A61-8E2F768CDE45}"/>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9431439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24607-FFA6-4712-A3D6-EE538C5D1E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4DC91FE2-E75E-4257-8F6C-5F7D35C82F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9F8DC52-E03F-4FE1-B4B2-15E97E937F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2EA2A1-2242-4B20-9E68-492D9D838A3E}"/>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6" name="Footer Placeholder 5">
            <a:extLst>
              <a:ext uri="{FF2B5EF4-FFF2-40B4-BE49-F238E27FC236}">
                <a16:creationId xmlns:a16="http://schemas.microsoft.com/office/drawing/2014/main" id="{3AEABFBB-FCC4-4418-AE05-31DE8B00CCCA}"/>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F41E129B-5372-4C06-B2BD-5333CDC21980}"/>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1833031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AC537-F974-4B21-80DF-08CCC6ABE7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22771AD1-002C-48AA-982B-BD73159BEF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ED9DE3A0-8A07-417E-8D5C-515B3ACD49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8043D3-08E7-441D-B448-5C6C8EFEAA3E}"/>
              </a:ext>
            </a:extLst>
          </p:cNvPr>
          <p:cNvSpPr>
            <a:spLocks noGrp="1"/>
          </p:cNvSpPr>
          <p:nvPr>
            <p:ph type="dt" sz="half" idx="10"/>
          </p:nvPr>
        </p:nvSpPr>
        <p:spPr/>
        <p:txBody>
          <a:bodyPr/>
          <a:lstStyle/>
          <a:p>
            <a:fld id="{2D6C8F3C-0EEF-44FC-8E04-FC3B8782AE7B}" type="datetimeFigureOut">
              <a:rPr lang="en-AU" smtClean="0"/>
              <a:t>3/06/2021</a:t>
            </a:fld>
            <a:endParaRPr lang="en-AU"/>
          </a:p>
        </p:txBody>
      </p:sp>
      <p:sp>
        <p:nvSpPr>
          <p:cNvPr id="6" name="Footer Placeholder 5">
            <a:extLst>
              <a:ext uri="{FF2B5EF4-FFF2-40B4-BE49-F238E27FC236}">
                <a16:creationId xmlns:a16="http://schemas.microsoft.com/office/drawing/2014/main" id="{AEF66E8A-243D-4B53-B226-9FB18C35B7F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5DE1476-84E0-41A0-AB19-92DB99C0C472}"/>
              </a:ext>
            </a:extLst>
          </p:cNvPr>
          <p:cNvSpPr>
            <a:spLocks noGrp="1"/>
          </p:cNvSpPr>
          <p:nvPr>
            <p:ph type="sldNum" sz="quarter" idx="12"/>
          </p:nvPr>
        </p:nvSpPr>
        <p:spPr/>
        <p:txBody>
          <a:bodyPr/>
          <a:lstStyle/>
          <a:p>
            <a:fld id="{165C5B3E-0A9F-4A80-823E-39D68B00DB86}" type="slidenum">
              <a:rPr lang="en-AU" smtClean="0"/>
              <a:t>‹#›</a:t>
            </a:fld>
            <a:endParaRPr lang="en-AU"/>
          </a:p>
        </p:txBody>
      </p:sp>
    </p:spTree>
    <p:extLst>
      <p:ext uri="{BB962C8B-B14F-4D97-AF65-F5344CB8AC3E}">
        <p14:creationId xmlns:p14="http://schemas.microsoft.com/office/powerpoint/2010/main" val="2706918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43EFA2-E37C-4185-9BA7-C57483753F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F5B3E9B-C16A-4A9A-8001-46530DC904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4BA37A1-8CA0-4983-A277-B072B67113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6C8F3C-0EEF-44FC-8E04-FC3B8782AE7B}" type="datetimeFigureOut">
              <a:rPr lang="en-AU" smtClean="0"/>
              <a:t>3/06/2021</a:t>
            </a:fld>
            <a:endParaRPr lang="en-AU"/>
          </a:p>
        </p:txBody>
      </p:sp>
      <p:sp>
        <p:nvSpPr>
          <p:cNvPr id="5" name="Footer Placeholder 4">
            <a:extLst>
              <a:ext uri="{FF2B5EF4-FFF2-40B4-BE49-F238E27FC236}">
                <a16:creationId xmlns:a16="http://schemas.microsoft.com/office/drawing/2014/main" id="{D6299468-4E7F-4147-8795-01583417D2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1E39EF9B-81DB-481A-8FBF-42E3CA76E7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5C5B3E-0A9F-4A80-823E-39D68B00DB86}" type="slidenum">
              <a:rPr lang="en-AU" smtClean="0"/>
              <a:t>‹#›</a:t>
            </a:fld>
            <a:endParaRPr lang="en-AU"/>
          </a:p>
        </p:txBody>
      </p:sp>
    </p:spTree>
    <p:extLst>
      <p:ext uri="{BB962C8B-B14F-4D97-AF65-F5344CB8AC3E}">
        <p14:creationId xmlns:p14="http://schemas.microsoft.com/office/powerpoint/2010/main" val="31023648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44B8E-C31B-4283-9A57-C6932EB1DE90}"/>
              </a:ext>
            </a:extLst>
          </p:cNvPr>
          <p:cNvSpPr>
            <a:spLocks noGrp="1"/>
          </p:cNvSpPr>
          <p:nvPr>
            <p:ph type="title"/>
          </p:nvPr>
        </p:nvSpPr>
        <p:spPr>
          <a:xfrm>
            <a:off x="4965430" y="629268"/>
            <a:ext cx="6586491" cy="1286160"/>
          </a:xfrm>
        </p:spPr>
        <p:txBody>
          <a:bodyPr anchor="b">
            <a:normAutofit/>
          </a:bodyPr>
          <a:lstStyle/>
          <a:p>
            <a:r>
              <a:rPr lang="en-US" sz="4100"/>
              <a:t>Job ready Data Analytics course in 12 weeks</a:t>
            </a:r>
            <a:endParaRPr lang="en-AU" sz="4100"/>
          </a:p>
        </p:txBody>
      </p:sp>
      <p:sp>
        <p:nvSpPr>
          <p:cNvPr id="3" name="Content Placeholder 2">
            <a:extLst>
              <a:ext uri="{FF2B5EF4-FFF2-40B4-BE49-F238E27FC236}">
                <a16:creationId xmlns:a16="http://schemas.microsoft.com/office/drawing/2014/main" id="{B9190AF2-D298-4CE7-905A-BDA19483D48D}"/>
              </a:ext>
            </a:extLst>
          </p:cNvPr>
          <p:cNvSpPr>
            <a:spLocks noGrp="1"/>
          </p:cNvSpPr>
          <p:nvPr>
            <p:ph idx="1"/>
          </p:nvPr>
        </p:nvSpPr>
        <p:spPr>
          <a:xfrm>
            <a:off x="4965431" y="2438400"/>
            <a:ext cx="6586489" cy="3785419"/>
          </a:xfrm>
        </p:spPr>
        <p:txBody>
          <a:bodyPr>
            <a:normAutofit/>
          </a:bodyPr>
          <a:lstStyle/>
          <a:p>
            <a:r>
              <a:rPr lang="en-US" sz="2000" dirty="0"/>
              <a:t>Why Data Analytics?</a:t>
            </a:r>
          </a:p>
          <a:p>
            <a:r>
              <a:rPr lang="en-US" sz="2000" dirty="0"/>
              <a:t>Course Structure</a:t>
            </a:r>
          </a:p>
          <a:p>
            <a:r>
              <a:rPr lang="en-US" sz="2000" dirty="0"/>
              <a:t>Course Outcome</a:t>
            </a:r>
          </a:p>
          <a:p>
            <a:r>
              <a:rPr lang="en-US" sz="2000" dirty="0"/>
              <a:t>Software installation</a:t>
            </a:r>
          </a:p>
          <a:p>
            <a:r>
              <a:rPr lang="en-US" sz="2000" dirty="0"/>
              <a:t>Basic Git and Git hub startup </a:t>
            </a:r>
            <a:endParaRPr lang="en-AU" sz="2000" dirty="0"/>
          </a:p>
        </p:txBody>
      </p:sp>
      <p:pic>
        <p:nvPicPr>
          <p:cNvPr id="5" name="Picture 4" descr="Calendar on table">
            <a:extLst>
              <a:ext uri="{FF2B5EF4-FFF2-40B4-BE49-F238E27FC236}">
                <a16:creationId xmlns:a16="http://schemas.microsoft.com/office/drawing/2014/main" id="{EFAE3427-8434-4163-B926-2E88EBD5A15E}"/>
              </a:ext>
            </a:extLst>
          </p:cNvPr>
          <p:cNvPicPr>
            <a:picLocks noChangeAspect="1"/>
          </p:cNvPicPr>
          <p:nvPr/>
        </p:nvPicPr>
        <p:blipFill rotWithShape="1">
          <a:blip r:embed="rId2"/>
          <a:srcRect l="10357" r="44524" b="-1"/>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BD4B6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0339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5219498-D544-41AC-98FE-8F956EF66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500DBFC-17A9-4E0A-AEE2-A49F9AEEF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853812-CD97-40A5-A4B2-FF67CF91F4CD}"/>
              </a:ext>
            </a:extLst>
          </p:cNvPr>
          <p:cNvSpPr>
            <a:spLocks noGrp="1"/>
          </p:cNvSpPr>
          <p:nvPr>
            <p:ph type="ctrTitle"/>
          </p:nvPr>
        </p:nvSpPr>
        <p:spPr>
          <a:xfrm>
            <a:off x="804672" y="4267832"/>
            <a:ext cx="4805996" cy="1297115"/>
          </a:xfrm>
        </p:spPr>
        <p:txBody>
          <a:bodyPr anchor="t">
            <a:normAutofit/>
          </a:bodyPr>
          <a:lstStyle/>
          <a:p>
            <a:pPr algn="l"/>
            <a:r>
              <a:rPr lang="en-US" sz="4000">
                <a:solidFill>
                  <a:schemeClr val="tx2"/>
                </a:solidFill>
              </a:rPr>
              <a:t>Why Data Analytics?</a:t>
            </a:r>
            <a:endParaRPr lang="en-AU" sz="4000">
              <a:solidFill>
                <a:schemeClr val="tx2"/>
              </a:solidFill>
            </a:endParaRPr>
          </a:p>
        </p:txBody>
      </p:sp>
      <p:grpSp>
        <p:nvGrpSpPr>
          <p:cNvPr id="13" name="Group 12">
            <a:extLst>
              <a:ext uri="{FF2B5EF4-FFF2-40B4-BE49-F238E27FC236}">
                <a16:creationId xmlns:a16="http://schemas.microsoft.com/office/drawing/2014/main" id="{D74613BB-817C-4C4F-8A24-4936F2F064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1023" y="52996"/>
            <a:ext cx="6093363" cy="6805005"/>
            <a:chOff x="6101023" y="52996"/>
            <a:chExt cx="6093363" cy="6805005"/>
          </a:xfrm>
        </p:grpSpPr>
        <p:sp>
          <p:nvSpPr>
            <p:cNvPr id="14" name="Freeform: Shape 13">
              <a:extLst>
                <a:ext uri="{FF2B5EF4-FFF2-40B4-BE49-F238E27FC236}">
                  <a16:creationId xmlns:a16="http://schemas.microsoft.com/office/drawing/2014/main" id="{926C820D-9A01-44F0-AE18-C2DAB089B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3517682 w 5890490"/>
                <a:gd name="connsiteY0" fmla="*/ 0 h 6578439"/>
                <a:gd name="connsiteX1" fmla="*/ 5849513 w 5890490"/>
                <a:gd name="connsiteY1" fmla="*/ 841730 h 6578439"/>
                <a:gd name="connsiteX2" fmla="*/ 5890490 w 5890490"/>
                <a:gd name="connsiteY2" fmla="*/ 879060 h 6578439"/>
                <a:gd name="connsiteX3" fmla="*/ 5890490 w 5890490"/>
                <a:gd name="connsiteY3" fmla="*/ 1816052 h 6578439"/>
                <a:gd name="connsiteX4" fmla="*/ 5856961 w 5890490"/>
                <a:gd name="connsiteY4" fmla="*/ 1771023 h 6578439"/>
                <a:gd name="connsiteX5" fmla="*/ 5655397 w 5890490"/>
                <a:gd name="connsiteY5" fmla="*/ 1548813 h 6578439"/>
                <a:gd name="connsiteX6" fmla="*/ 3517682 w 5890490"/>
                <a:gd name="connsiteY6" fmla="*/ 658717 h 6578439"/>
                <a:gd name="connsiteX7" fmla="*/ 2395696 w 5890490"/>
                <a:gd name="connsiteY7" fmla="*/ 850721 h 6578439"/>
                <a:gd name="connsiteX8" fmla="*/ 1519955 w 5890490"/>
                <a:gd name="connsiteY8" fmla="*/ 1450441 h 6578439"/>
                <a:gd name="connsiteX9" fmla="*/ 1223630 w 5890490"/>
                <a:gd name="connsiteY9" fmla="*/ 1841430 h 6578439"/>
                <a:gd name="connsiteX10" fmla="*/ 1075857 w 5890490"/>
                <a:gd name="connsiteY10" fmla="*/ 2329343 h 6578439"/>
                <a:gd name="connsiteX11" fmla="*/ 731010 w 5890490"/>
                <a:gd name="connsiteY11" fmla="*/ 3483744 h 6578439"/>
                <a:gd name="connsiteX12" fmla="*/ 741000 w 5890490"/>
                <a:gd name="connsiteY12" fmla="*/ 4479719 h 6578439"/>
                <a:gd name="connsiteX13" fmla="*/ 1315615 w 5890490"/>
                <a:gd name="connsiteY13" fmla="*/ 5443827 h 6578439"/>
                <a:gd name="connsiteX14" fmla="*/ 2277503 w 5890490"/>
                <a:gd name="connsiteY14" fmla="*/ 6259386 h 6578439"/>
                <a:gd name="connsiteX15" fmla="*/ 3439448 w 5890490"/>
                <a:gd name="connsiteY15" fmla="*/ 6551739 h 6578439"/>
                <a:gd name="connsiteX16" fmla="*/ 4408732 w 5890490"/>
                <a:gd name="connsiteY16" fmla="*/ 6255172 h 6578439"/>
                <a:gd name="connsiteX17" fmla="*/ 5343243 w 5890490"/>
                <a:gd name="connsiteY17" fmla="*/ 5442509 h 6578439"/>
                <a:gd name="connsiteX18" fmla="*/ 5745566 w 5890490"/>
                <a:gd name="connsiteY18" fmla="*/ 5056656 h 6578439"/>
                <a:gd name="connsiteX19" fmla="*/ 5890490 w 5890490"/>
                <a:gd name="connsiteY19" fmla="*/ 4920880 h 6578439"/>
                <a:gd name="connsiteX20" fmla="*/ 5890490 w 5890490"/>
                <a:gd name="connsiteY20" fmla="*/ 5821966 h 6578439"/>
                <a:gd name="connsiteX21" fmla="*/ 5802002 w 5890490"/>
                <a:gd name="connsiteY21" fmla="*/ 5907904 h 6578439"/>
                <a:gd name="connsiteX22" fmla="*/ 5294358 w 5890490"/>
                <a:gd name="connsiteY22" fmla="*/ 6397505 h 6578439"/>
                <a:gd name="connsiteX23" fmla="*/ 5077178 w 5890490"/>
                <a:gd name="connsiteY23" fmla="*/ 6578439 h 6578439"/>
                <a:gd name="connsiteX24" fmla="*/ 1567290 w 5890490"/>
                <a:gd name="connsiteY24" fmla="*/ 6578439 h 6578439"/>
                <a:gd name="connsiteX25" fmla="*/ 1508588 w 5890490"/>
                <a:gd name="connsiteY25" fmla="*/ 6535186 h 6578439"/>
                <a:gd name="connsiteX26" fmla="*/ 826498 w 5890490"/>
                <a:gd name="connsiteY26" fmla="*/ 5876034 h 6578439"/>
                <a:gd name="connsiteX27" fmla="*/ 122403 w 5890490"/>
                <a:gd name="connsiteY27" fmla="*/ 3255655 h 6578439"/>
                <a:gd name="connsiteX28" fmla="*/ 1061197 w 5890490"/>
                <a:gd name="connsiteY28" fmla="*/ 984650 h 6578439"/>
                <a:gd name="connsiteX29" fmla="*/ 3517682 w 5890490"/>
                <a:gd name="connsiteY29"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890490" h="6578439">
                  <a:moveTo>
                    <a:pt x="3517682" y="0"/>
                  </a:moveTo>
                  <a:cubicBezTo>
                    <a:pt x="4402016" y="0"/>
                    <a:pt x="5213741" y="315483"/>
                    <a:pt x="5849513" y="841730"/>
                  </a:cubicBezTo>
                  <a:lnTo>
                    <a:pt x="5890490" y="879060"/>
                  </a:lnTo>
                  <a:lnTo>
                    <a:pt x="5890490" y="1816052"/>
                  </a:lnTo>
                  <a:lnTo>
                    <a:pt x="5856961" y="1771023"/>
                  </a:lnTo>
                  <a:cubicBezTo>
                    <a:pt x="5793650" y="1694076"/>
                    <a:pt x="5726429" y="1619959"/>
                    <a:pt x="5655397" y="1548813"/>
                  </a:cubicBezTo>
                  <a:cubicBezTo>
                    <a:pt x="5082208" y="974906"/>
                    <a:pt x="4322973" y="658717"/>
                    <a:pt x="3517682" y="658717"/>
                  </a:cubicBezTo>
                  <a:cubicBezTo>
                    <a:pt x="3085520" y="658717"/>
                    <a:pt x="2718488" y="721533"/>
                    <a:pt x="2395696" y="850721"/>
                  </a:cubicBezTo>
                  <a:cubicBezTo>
                    <a:pt x="2079132" y="977407"/>
                    <a:pt x="1792668" y="1173626"/>
                    <a:pt x="1519955" y="1450441"/>
                  </a:cubicBezTo>
                  <a:cubicBezTo>
                    <a:pt x="1330275" y="1642840"/>
                    <a:pt x="1263719" y="1756094"/>
                    <a:pt x="1223630" y="1841430"/>
                  </a:cubicBezTo>
                  <a:cubicBezTo>
                    <a:pt x="1166545" y="1962981"/>
                    <a:pt x="1128532" y="2116663"/>
                    <a:pt x="1075857" y="2329343"/>
                  </a:cubicBezTo>
                  <a:cubicBezTo>
                    <a:pt x="1008652" y="2601153"/>
                    <a:pt x="916537" y="2973574"/>
                    <a:pt x="731010" y="3483744"/>
                  </a:cubicBezTo>
                  <a:cubicBezTo>
                    <a:pt x="617488" y="3795981"/>
                    <a:pt x="620731" y="4121653"/>
                    <a:pt x="741000" y="4479719"/>
                  </a:cubicBezTo>
                  <a:cubicBezTo>
                    <a:pt x="847257" y="4796172"/>
                    <a:pt x="1045888" y="5129481"/>
                    <a:pt x="1315615" y="5443827"/>
                  </a:cubicBezTo>
                  <a:cubicBezTo>
                    <a:pt x="1630753" y="5810980"/>
                    <a:pt x="1945371" y="6077784"/>
                    <a:pt x="2277503" y="6259386"/>
                  </a:cubicBezTo>
                  <a:cubicBezTo>
                    <a:pt x="2637530" y="6456133"/>
                    <a:pt x="3017536" y="6551739"/>
                    <a:pt x="3439448" y="6551739"/>
                  </a:cubicBezTo>
                  <a:cubicBezTo>
                    <a:pt x="3781571" y="6551739"/>
                    <a:pt x="4089573" y="6457449"/>
                    <a:pt x="4408732" y="6255172"/>
                  </a:cubicBezTo>
                  <a:cubicBezTo>
                    <a:pt x="4738010" y="6046310"/>
                    <a:pt x="5050941" y="5739207"/>
                    <a:pt x="5343243" y="5442509"/>
                  </a:cubicBezTo>
                  <a:cubicBezTo>
                    <a:pt x="5479860" y="5303970"/>
                    <a:pt x="5614918" y="5178206"/>
                    <a:pt x="5745566" y="5056656"/>
                  </a:cubicBezTo>
                  <a:lnTo>
                    <a:pt x="5890490" y="4920880"/>
                  </a:lnTo>
                  <a:lnTo>
                    <a:pt x="5890490" y="5821966"/>
                  </a:lnTo>
                  <a:lnTo>
                    <a:pt x="5802002"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458B604F-996E-4349-B131-E04ED285D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5"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5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7CCEAF3-651B-4605-AE58-F96E227036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3"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flip="none" rotWithShape="1">
              <a:gsLst>
                <a:gs pos="2000">
                  <a:schemeClr val="bg1"/>
                </a:gs>
                <a:gs pos="16000">
                  <a:schemeClr val="accent6">
                    <a:alpha val="10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ED519330-E5F1-4248-B58C-1AA0D9E6D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01024"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flip="none" rotWithShape="1">
              <a:gsLst>
                <a:gs pos="2000">
                  <a:schemeClr val="bg1">
                    <a:alpha val="10000"/>
                  </a:schemeClr>
                </a:gs>
                <a:gs pos="16000">
                  <a:schemeClr val="accent6">
                    <a:alpha val="5000"/>
                  </a:schemeClr>
                </a:gs>
                <a:gs pos="100000">
                  <a:schemeClr val="bg1">
                    <a:alpha val="10000"/>
                  </a:schemeClr>
                </a:gs>
                <a:gs pos="85000">
                  <a:schemeClr val="accent1">
                    <a:alpha val="1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Graphic 5" descr="Statistics">
            <a:extLst>
              <a:ext uri="{FF2B5EF4-FFF2-40B4-BE49-F238E27FC236}">
                <a16:creationId xmlns:a16="http://schemas.microsoft.com/office/drawing/2014/main" id="{4734FC40-E086-4A0B-9EB3-A2039CFB42C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29652" y="1859078"/>
            <a:ext cx="3821102" cy="3821102"/>
          </a:xfrm>
          <a:prstGeom prst="rect">
            <a:avLst/>
          </a:prstGeom>
          <a:ln>
            <a:noFill/>
          </a:ln>
        </p:spPr>
      </p:pic>
    </p:spTree>
    <p:extLst>
      <p:ext uri="{BB962C8B-B14F-4D97-AF65-F5344CB8AC3E}">
        <p14:creationId xmlns:p14="http://schemas.microsoft.com/office/powerpoint/2010/main" val="237117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98E238D2-FDDB-44AE-92C1-C1E51D31F77F}"/>
              </a:ext>
            </a:extLst>
          </p:cNvPr>
          <p:cNvSpPr>
            <a:spLocks noGrp="1"/>
          </p:cNvSpPr>
          <p:nvPr>
            <p:ph type="title"/>
          </p:nvPr>
        </p:nvSpPr>
        <p:spPr>
          <a:xfrm>
            <a:off x="1179226" y="1755073"/>
            <a:ext cx="9833548" cy="1066802"/>
          </a:xfrm>
        </p:spPr>
        <p:txBody>
          <a:bodyPr anchor="b">
            <a:normAutofit/>
          </a:bodyPr>
          <a:lstStyle/>
          <a:p>
            <a:r>
              <a:rPr lang="en-US" sz="3600" dirty="0">
                <a:solidFill>
                  <a:schemeClr val="tx2"/>
                </a:solidFill>
              </a:rPr>
              <a:t>What is data?</a:t>
            </a:r>
            <a:endParaRPr lang="en-AU" sz="3600" dirty="0">
              <a:solidFill>
                <a:schemeClr val="tx2"/>
              </a:solidFill>
            </a:endParaRPr>
          </a:p>
        </p:txBody>
      </p:sp>
      <p:grpSp>
        <p:nvGrpSpPr>
          <p:cNvPr id="12" name="Group 11">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15">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CC09B3A3-8C06-4016-98BB-B3DF78A6DDF4}"/>
              </a:ext>
            </a:extLst>
          </p:cNvPr>
          <p:cNvSpPr>
            <a:spLocks noGrp="1"/>
          </p:cNvSpPr>
          <p:nvPr>
            <p:ph idx="1"/>
          </p:nvPr>
        </p:nvSpPr>
        <p:spPr>
          <a:xfrm>
            <a:off x="1179226" y="3049325"/>
            <a:ext cx="9833548" cy="2945574"/>
          </a:xfrm>
        </p:spPr>
        <p:txBody>
          <a:bodyPr anchor="ctr">
            <a:normAutofit/>
          </a:bodyPr>
          <a:lstStyle/>
          <a:p>
            <a:r>
              <a:rPr lang="en-AU" sz="1800" dirty="0">
                <a:solidFill>
                  <a:schemeClr val="tx2"/>
                </a:solidFill>
                <a:effectLst/>
                <a:latin typeface="Calibri" panose="020F0502020204030204" pitchFamily="34" charset="0"/>
                <a:ea typeface="Calibri" panose="020F0502020204030204" pitchFamily="34" charset="0"/>
                <a:cs typeface="Arial" panose="020B0604020202020204" pitchFamily="34" charset="0"/>
              </a:rPr>
              <a:t>Every day, we generate 2.5 quintillion bytes of data through social media platforms like Facebook, twitter. Ecommerce site like Amazon, eBay, Flipkart. Government site like Online records, Banking transaction, News, blogs. </a:t>
            </a:r>
          </a:p>
          <a:p>
            <a:r>
              <a:rPr lang="en-US" sz="1800" dirty="0">
                <a:solidFill>
                  <a:schemeClr val="tx2"/>
                </a:solidFill>
                <a:latin typeface="Calibri" panose="020F0502020204030204" pitchFamily="34" charset="0"/>
                <a:ea typeface="Calibri" panose="020F0502020204030204" pitchFamily="34" charset="0"/>
                <a:cs typeface="Arial" panose="020B0604020202020204" pitchFamily="34" charset="0"/>
              </a:rPr>
              <a:t>D</a:t>
            </a:r>
            <a:r>
              <a:rPr lang="en-US" sz="1800" dirty="0">
                <a:solidFill>
                  <a:schemeClr val="tx2"/>
                </a:solidFill>
                <a:effectLst/>
                <a:latin typeface="Calibri" panose="020F0502020204030204" pitchFamily="34" charset="0"/>
                <a:ea typeface="Calibri" panose="020F0502020204030204" pitchFamily="34" charset="0"/>
                <a:cs typeface="Arial" panose="020B0604020202020204" pitchFamily="34" charset="0"/>
              </a:rPr>
              <a:t>aily tweets sent per day </a:t>
            </a:r>
            <a:r>
              <a:rPr lang="en-US" sz="1800" dirty="0">
                <a:solidFill>
                  <a:schemeClr val="tx2"/>
                </a:solidFill>
                <a:effectLst/>
                <a:latin typeface="Calibri" panose="020F0502020204030204" pitchFamily="34" charset="0"/>
                <a:ea typeface="Calibri" panose="020F0502020204030204" pitchFamily="34" charset="0"/>
                <a:cs typeface="Arial" panose="020B0604020202020204" pitchFamily="34" charset="0"/>
                <a:sym typeface="Wingdings" panose="05000000000000000000" pitchFamily="2" charset="2"/>
              </a:rPr>
              <a:t> 500 million</a:t>
            </a:r>
          </a:p>
          <a:p>
            <a:r>
              <a:rPr lang="en-US" sz="1800" dirty="0">
                <a:solidFill>
                  <a:schemeClr val="tx2"/>
                </a:solidFill>
                <a:latin typeface="Calibri" panose="020F0502020204030204" pitchFamily="34" charset="0"/>
                <a:ea typeface="Calibri" panose="020F0502020204030204" pitchFamily="34" charset="0"/>
                <a:cs typeface="Arial" panose="020B0604020202020204" pitchFamily="34" charset="0"/>
              </a:rPr>
              <a:t>W</a:t>
            </a:r>
            <a:r>
              <a:rPr lang="en-US" sz="1800" dirty="0">
                <a:solidFill>
                  <a:schemeClr val="tx2"/>
                </a:solidFill>
                <a:effectLst/>
                <a:latin typeface="Calibri" panose="020F0502020204030204" pitchFamily="34" charset="0"/>
                <a:ea typeface="Calibri" panose="020F0502020204030204" pitchFamily="34" charset="0"/>
                <a:cs typeface="Arial" panose="020B0604020202020204" pitchFamily="34" charset="0"/>
              </a:rPr>
              <a:t>hat is Facebook total likes per day? -&gt; 4.5 billion</a:t>
            </a:r>
          </a:p>
          <a:p>
            <a:r>
              <a:rPr lang="en-US" sz="1800" dirty="0">
                <a:solidFill>
                  <a:schemeClr val="tx2"/>
                </a:solidFill>
                <a:latin typeface="Calibri" panose="020F0502020204030204" pitchFamily="34" charset="0"/>
                <a:ea typeface="Calibri" panose="020F0502020204030204" pitchFamily="34" charset="0"/>
                <a:cs typeface="Arial" panose="020B0604020202020204" pitchFamily="34" charset="0"/>
              </a:rPr>
              <a:t>Daily google searches -&gt; 3.5 billion</a:t>
            </a:r>
            <a:endParaRPr lang="en-AU" sz="1800" dirty="0">
              <a:solidFill>
                <a:schemeClr val="tx2"/>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042825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888BA2-E683-4250-B787-1D66C6001902}"/>
              </a:ext>
            </a:extLst>
          </p:cNvPr>
          <p:cNvSpPr>
            <a:spLocks noGrp="1"/>
          </p:cNvSpPr>
          <p:nvPr>
            <p:ph type="title"/>
          </p:nvPr>
        </p:nvSpPr>
        <p:spPr>
          <a:xfrm>
            <a:off x="838200" y="557188"/>
            <a:ext cx="10515600" cy="1133499"/>
          </a:xfrm>
        </p:spPr>
        <p:txBody>
          <a:bodyPr>
            <a:normAutofit/>
          </a:bodyPr>
          <a:lstStyle/>
          <a:p>
            <a:pPr algn="ctr"/>
            <a:r>
              <a:rPr lang="en-US" sz="5200" dirty="0"/>
              <a:t>Why Data Analytics?</a:t>
            </a:r>
            <a:endParaRPr lang="en-AU" sz="5200" dirty="0"/>
          </a:p>
        </p:txBody>
      </p:sp>
      <p:graphicFrame>
        <p:nvGraphicFramePr>
          <p:cNvPr id="5" name="Content Placeholder 2">
            <a:extLst>
              <a:ext uri="{FF2B5EF4-FFF2-40B4-BE49-F238E27FC236}">
                <a16:creationId xmlns:a16="http://schemas.microsoft.com/office/drawing/2014/main" id="{8DB8D735-5988-40B1-93DA-26E9118F2AAF}"/>
              </a:ext>
            </a:extLst>
          </p:cNvPr>
          <p:cNvGraphicFramePr>
            <a:graphicFrameLocks noGrp="1"/>
          </p:cNvGraphicFramePr>
          <p:nvPr>
            <p:ph idx="1"/>
            <p:extLst>
              <p:ext uri="{D42A27DB-BD31-4B8C-83A1-F6EECF244321}">
                <p14:modId xmlns:p14="http://schemas.microsoft.com/office/powerpoint/2010/main" val="384547176"/>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45307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11" name="Rectangle 10">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5E5FA0AB-4AD9-4FF9-B0D3-F36B8585C6D1}"/>
              </a:ext>
            </a:extLst>
          </p:cNvPr>
          <p:cNvSpPr>
            <a:spLocks noGrp="1"/>
          </p:cNvSpPr>
          <p:nvPr>
            <p:ph type="title"/>
          </p:nvPr>
        </p:nvSpPr>
        <p:spPr>
          <a:xfrm>
            <a:off x="1143000" y="1676400"/>
            <a:ext cx="3810000" cy="3505200"/>
          </a:xfrm>
        </p:spPr>
        <p:txBody>
          <a:bodyPr anchor="t">
            <a:normAutofit/>
          </a:bodyPr>
          <a:lstStyle/>
          <a:p>
            <a:r>
              <a:rPr lang="en-US" sz="4000" dirty="0"/>
              <a:t>Job ready Data Analyst course in 12 week</a:t>
            </a:r>
            <a:endParaRPr lang="en-AU" sz="4000" dirty="0"/>
          </a:p>
        </p:txBody>
      </p:sp>
      <p:sp>
        <p:nvSpPr>
          <p:cNvPr id="3" name="Content Placeholder 2">
            <a:extLst>
              <a:ext uri="{FF2B5EF4-FFF2-40B4-BE49-F238E27FC236}">
                <a16:creationId xmlns:a16="http://schemas.microsoft.com/office/drawing/2014/main" id="{9F0D1C1A-9B81-4DB2-840F-A087E4787DD7}"/>
              </a:ext>
            </a:extLst>
          </p:cNvPr>
          <p:cNvSpPr>
            <a:spLocks noGrp="1"/>
          </p:cNvSpPr>
          <p:nvPr>
            <p:ph idx="1"/>
          </p:nvPr>
        </p:nvSpPr>
        <p:spPr>
          <a:xfrm>
            <a:off x="5181604" y="1676400"/>
            <a:ext cx="5638796" cy="3505200"/>
          </a:xfrm>
        </p:spPr>
        <p:txBody>
          <a:bodyPr>
            <a:normAutofit lnSpcReduction="10000"/>
          </a:bodyPr>
          <a:lstStyle/>
          <a:p>
            <a:r>
              <a:rPr lang="en-AU" sz="2200" dirty="0">
                <a:solidFill>
                  <a:schemeClr val="tx1">
                    <a:alpha val="55000"/>
                  </a:schemeClr>
                </a:solidFill>
              </a:rPr>
              <a:t>Basic Git and Github</a:t>
            </a:r>
          </a:p>
          <a:p>
            <a:r>
              <a:rPr lang="en-AU" sz="2200" dirty="0">
                <a:solidFill>
                  <a:schemeClr val="tx1">
                    <a:alpha val="55000"/>
                  </a:schemeClr>
                </a:solidFill>
              </a:rPr>
              <a:t>Excel for data analysis (VLOOKUP, Pivot table, Pivot Charts) (1 Portfolio project)</a:t>
            </a:r>
          </a:p>
          <a:p>
            <a:r>
              <a:rPr lang="en-AU" sz="2200" dirty="0">
                <a:solidFill>
                  <a:schemeClr val="tx1">
                    <a:alpha val="55000"/>
                  </a:schemeClr>
                </a:solidFill>
              </a:rPr>
              <a:t>Statistics in R (1 Portfolio project) </a:t>
            </a:r>
          </a:p>
          <a:p>
            <a:r>
              <a:rPr lang="en-AU" sz="2200" dirty="0">
                <a:solidFill>
                  <a:schemeClr val="tx1">
                    <a:alpha val="55000"/>
                  </a:schemeClr>
                </a:solidFill>
              </a:rPr>
              <a:t>SQL for Data Reporting and Analysis. (1 Portfolio project)</a:t>
            </a:r>
          </a:p>
          <a:p>
            <a:r>
              <a:rPr lang="en-AU" sz="2200" dirty="0">
                <a:solidFill>
                  <a:schemeClr val="tx1">
                    <a:alpha val="55000"/>
                  </a:schemeClr>
                </a:solidFill>
              </a:rPr>
              <a:t>Python for Data Analysis (Pandas, NumPy and Matplotlib). (1 Portfolio project) </a:t>
            </a:r>
          </a:p>
          <a:p>
            <a:r>
              <a:rPr lang="en-AU" sz="2200" dirty="0">
                <a:solidFill>
                  <a:schemeClr val="tx1">
                    <a:alpha val="55000"/>
                  </a:schemeClr>
                </a:solidFill>
              </a:rPr>
              <a:t>Tableau for Data Visualization. (1 Portfolio project)</a:t>
            </a:r>
          </a:p>
        </p:txBody>
      </p:sp>
    </p:spTree>
    <p:extLst>
      <p:ext uri="{BB962C8B-B14F-4D97-AF65-F5344CB8AC3E}">
        <p14:creationId xmlns:p14="http://schemas.microsoft.com/office/powerpoint/2010/main" val="1401655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11" name="Rectangle 10">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17EB6E12-4C61-46E8-83CC-150479178511}"/>
              </a:ext>
            </a:extLst>
          </p:cNvPr>
          <p:cNvSpPr>
            <a:spLocks noGrp="1"/>
          </p:cNvSpPr>
          <p:nvPr>
            <p:ph type="title"/>
          </p:nvPr>
        </p:nvSpPr>
        <p:spPr>
          <a:xfrm>
            <a:off x="1143000" y="1676400"/>
            <a:ext cx="3810000" cy="3505200"/>
          </a:xfrm>
        </p:spPr>
        <p:txBody>
          <a:bodyPr anchor="t">
            <a:normAutofit/>
          </a:bodyPr>
          <a:lstStyle/>
          <a:p>
            <a:r>
              <a:rPr lang="en-US" sz="4000"/>
              <a:t>Course Outcome</a:t>
            </a:r>
            <a:endParaRPr lang="en-AU" sz="4000"/>
          </a:p>
        </p:txBody>
      </p:sp>
      <p:sp>
        <p:nvSpPr>
          <p:cNvPr id="3" name="Content Placeholder 2">
            <a:extLst>
              <a:ext uri="{FF2B5EF4-FFF2-40B4-BE49-F238E27FC236}">
                <a16:creationId xmlns:a16="http://schemas.microsoft.com/office/drawing/2014/main" id="{698210BF-CA65-4AEB-B459-609277A4478C}"/>
              </a:ext>
            </a:extLst>
          </p:cNvPr>
          <p:cNvSpPr>
            <a:spLocks noGrp="1"/>
          </p:cNvSpPr>
          <p:nvPr>
            <p:ph idx="1"/>
          </p:nvPr>
        </p:nvSpPr>
        <p:spPr>
          <a:xfrm>
            <a:off x="5181604" y="1676400"/>
            <a:ext cx="5638796" cy="3505200"/>
          </a:xfrm>
        </p:spPr>
        <p:txBody>
          <a:bodyPr>
            <a:normAutofit/>
          </a:bodyPr>
          <a:lstStyle/>
          <a:p>
            <a:r>
              <a:rPr lang="en-US" sz="2400" dirty="0">
                <a:solidFill>
                  <a:schemeClr val="tx1">
                    <a:alpha val="55000"/>
                  </a:schemeClr>
                </a:solidFill>
              </a:rPr>
              <a:t>Build 2 dashboards in Excels using Pivot table and Charts.</a:t>
            </a:r>
          </a:p>
          <a:p>
            <a:r>
              <a:rPr lang="en-US" sz="2400" dirty="0">
                <a:solidFill>
                  <a:schemeClr val="tx1">
                    <a:alpha val="55000"/>
                  </a:schemeClr>
                </a:solidFill>
              </a:rPr>
              <a:t>Build 3 dashboards in Tableau.</a:t>
            </a:r>
          </a:p>
          <a:p>
            <a:r>
              <a:rPr lang="en-US" sz="2400" dirty="0">
                <a:solidFill>
                  <a:schemeClr val="tx1">
                    <a:alpha val="55000"/>
                  </a:schemeClr>
                </a:solidFill>
              </a:rPr>
              <a:t>Basic Statistics and hypothesis testing in R.</a:t>
            </a:r>
          </a:p>
          <a:p>
            <a:r>
              <a:rPr lang="en-US" sz="2400" dirty="0">
                <a:solidFill>
                  <a:schemeClr val="tx1">
                    <a:alpha val="55000"/>
                  </a:schemeClr>
                </a:solidFill>
              </a:rPr>
              <a:t>Data Analysis in SQL.</a:t>
            </a:r>
          </a:p>
        </p:txBody>
      </p:sp>
    </p:spTree>
    <p:extLst>
      <p:ext uri="{BB962C8B-B14F-4D97-AF65-F5344CB8AC3E}">
        <p14:creationId xmlns:p14="http://schemas.microsoft.com/office/powerpoint/2010/main" val="3365775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11" name="Rectangle 10">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B3D7A745-6FAE-499B-BAF1-B93FD9E3F1CB}"/>
              </a:ext>
            </a:extLst>
          </p:cNvPr>
          <p:cNvSpPr>
            <a:spLocks noGrp="1"/>
          </p:cNvSpPr>
          <p:nvPr>
            <p:ph type="title"/>
          </p:nvPr>
        </p:nvSpPr>
        <p:spPr>
          <a:xfrm>
            <a:off x="1143000" y="1676400"/>
            <a:ext cx="3810000" cy="3505200"/>
          </a:xfrm>
        </p:spPr>
        <p:txBody>
          <a:bodyPr anchor="t">
            <a:normAutofit/>
          </a:bodyPr>
          <a:lstStyle/>
          <a:p>
            <a:r>
              <a:rPr lang="en-US" sz="4000"/>
              <a:t>Course outcome</a:t>
            </a:r>
            <a:endParaRPr lang="en-AU" sz="4000"/>
          </a:p>
        </p:txBody>
      </p:sp>
      <p:sp>
        <p:nvSpPr>
          <p:cNvPr id="3" name="Content Placeholder 2">
            <a:extLst>
              <a:ext uri="{FF2B5EF4-FFF2-40B4-BE49-F238E27FC236}">
                <a16:creationId xmlns:a16="http://schemas.microsoft.com/office/drawing/2014/main" id="{53DB9D39-AB32-4D02-B3A9-37C5CB05CAAF}"/>
              </a:ext>
            </a:extLst>
          </p:cNvPr>
          <p:cNvSpPr>
            <a:spLocks noGrp="1"/>
          </p:cNvSpPr>
          <p:nvPr>
            <p:ph idx="1"/>
          </p:nvPr>
        </p:nvSpPr>
        <p:spPr>
          <a:xfrm>
            <a:off x="5181604" y="1676400"/>
            <a:ext cx="5638796" cy="3505200"/>
          </a:xfrm>
        </p:spPr>
        <p:txBody>
          <a:bodyPr>
            <a:normAutofit/>
          </a:bodyPr>
          <a:lstStyle/>
          <a:p>
            <a:r>
              <a:rPr lang="en-US" sz="2400" dirty="0">
                <a:solidFill>
                  <a:schemeClr val="tx1">
                    <a:alpha val="55000"/>
                  </a:schemeClr>
                </a:solidFill>
              </a:rPr>
              <a:t>Mastering Join and Data Cleaning in SQL.</a:t>
            </a:r>
          </a:p>
          <a:p>
            <a:r>
              <a:rPr lang="en-US" sz="2400" dirty="0">
                <a:solidFill>
                  <a:schemeClr val="tx1">
                    <a:alpha val="55000"/>
                  </a:schemeClr>
                </a:solidFill>
              </a:rPr>
              <a:t>Handle messy data using Python.</a:t>
            </a:r>
          </a:p>
          <a:p>
            <a:r>
              <a:rPr lang="en-US" sz="2400" dirty="0">
                <a:solidFill>
                  <a:schemeClr val="tx1">
                    <a:alpha val="55000"/>
                  </a:schemeClr>
                </a:solidFill>
              </a:rPr>
              <a:t>Build COVID-19 project in Python.</a:t>
            </a:r>
          </a:p>
          <a:p>
            <a:r>
              <a:rPr lang="en-US" sz="2400" dirty="0">
                <a:solidFill>
                  <a:schemeClr val="tx1">
                    <a:alpha val="55000"/>
                  </a:schemeClr>
                </a:solidFill>
              </a:rPr>
              <a:t>Top 50 interview questions related to Data Analytics.</a:t>
            </a:r>
          </a:p>
          <a:p>
            <a:endParaRPr lang="en-AU" sz="2400" dirty="0">
              <a:solidFill>
                <a:schemeClr val="tx1">
                  <a:alpha val="55000"/>
                </a:schemeClr>
              </a:solidFill>
            </a:endParaRPr>
          </a:p>
        </p:txBody>
      </p:sp>
    </p:spTree>
    <p:extLst>
      <p:ext uri="{BB962C8B-B14F-4D97-AF65-F5344CB8AC3E}">
        <p14:creationId xmlns:p14="http://schemas.microsoft.com/office/powerpoint/2010/main" val="105868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11" name="Rectangle 10">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5C923E8C-7023-40BC-A57A-CA8D3E2B486F}"/>
              </a:ext>
            </a:extLst>
          </p:cNvPr>
          <p:cNvSpPr>
            <a:spLocks noGrp="1"/>
          </p:cNvSpPr>
          <p:nvPr>
            <p:ph type="title"/>
          </p:nvPr>
        </p:nvSpPr>
        <p:spPr>
          <a:xfrm>
            <a:off x="1143000" y="1676400"/>
            <a:ext cx="3810000" cy="3505200"/>
          </a:xfrm>
        </p:spPr>
        <p:txBody>
          <a:bodyPr anchor="t">
            <a:normAutofit/>
          </a:bodyPr>
          <a:lstStyle/>
          <a:p>
            <a:r>
              <a:rPr lang="en-US" sz="4000" dirty="0"/>
              <a:t>Software</a:t>
            </a:r>
            <a:endParaRPr lang="en-AU" sz="4000" dirty="0"/>
          </a:p>
        </p:txBody>
      </p:sp>
      <p:sp>
        <p:nvSpPr>
          <p:cNvPr id="3" name="Content Placeholder 2">
            <a:extLst>
              <a:ext uri="{FF2B5EF4-FFF2-40B4-BE49-F238E27FC236}">
                <a16:creationId xmlns:a16="http://schemas.microsoft.com/office/drawing/2014/main" id="{6C755761-9F01-44F3-A8F2-8E4088996EA3}"/>
              </a:ext>
            </a:extLst>
          </p:cNvPr>
          <p:cNvSpPr>
            <a:spLocks noGrp="1"/>
          </p:cNvSpPr>
          <p:nvPr>
            <p:ph idx="1"/>
          </p:nvPr>
        </p:nvSpPr>
        <p:spPr>
          <a:xfrm>
            <a:off x="5181604" y="1676400"/>
            <a:ext cx="5638796" cy="3505200"/>
          </a:xfrm>
        </p:spPr>
        <p:txBody>
          <a:bodyPr>
            <a:normAutofit/>
          </a:bodyPr>
          <a:lstStyle/>
          <a:p>
            <a:r>
              <a:rPr lang="en-US" sz="2400" dirty="0">
                <a:solidFill>
                  <a:schemeClr val="tx1">
                    <a:alpha val="55000"/>
                  </a:schemeClr>
                </a:solidFill>
              </a:rPr>
              <a:t>Install R studio</a:t>
            </a:r>
          </a:p>
          <a:p>
            <a:r>
              <a:rPr lang="en-US" sz="2400" dirty="0">
                <a:solidFill>
                  <a:schemeClr val="tx1">
                    <a:alpha val="55000"/>
                  </a:schemeClr>
                </a:solidFill>
              </a:rPr>
              <a:t>Install Anaconda, Jupyter notebook</a:t>
            </a:r>
          </a:p>
          <a:p>
            <a:r>
              <a:rPr lang="en-US" sz="2400" dirty="0">
                <a:solidFill>
                  <a:schemeClr val="tx1">
                    <a:alpha val="55000"/>
                  </a:schemeClr>
                </a:solidFill>
              </a:rPr>
              <a:t>PostgreSQL</a:t>
            </a:r>
          </a:p>
          <a:p>
            <a:r>
              <a:rPr lang="en-US" sz="2400" dirty="0">
                <a:solidFill>
                  <a:schemeClr val="tx1">
                    <a:alpha val="55000"/>
                  </a:schemeClr>
                </a:solidFill>
              </a:rPr>
              <a:t>Excel</a:t>
            </a:r>
          </a:p>
          <a:p>
            <a:r>
              <a:rPr lang="en-US" sz="2400" dirty="0">
                <a:solidFill>
                  <a:schemeClr val="tx1">
                    <a:alpha val="55000"/>
                  </a:schemeClr>
                </a:solidFill>
              </a:rPr>
              <a:t>Tableau Prep, Desktop</a:t>
            </a:r>
          </a:p>
          <a:p>
            <a:endParaRPr lang="en-AU" sz="2400" dirty="0">
              <a:solidFill>
                <a:schemeClr val="tx1">
                  <a:alpha val="55000"/>
                </a:schemeClr>
              </a:solidFill>
            </a:endParaRPr>
          </a:p>
        </p:txBody>
      </p:sp>
    </p:spTree>
    <p:extLst>
      <p:ext uri="{BB962C8B-B14F-4D97-AF65-F5344CB8AC3E}">
        <p14:creationId xmlns:p14="http://schemas.microsoft.com/office/powerpoint/2010/main" val="1076936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11" name="Rectangle 10">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608FA2DF-E50D-4A18-8123-06A62B3AE3A7}"/>
              </a:ext>
            </a:extLst>
          </p:cNvPr>
          <p:cNvSpPr>
            <a:spLocks noGrp="1"/>
          </p:cNvSpPr>
          <p:nvPr>
            <p:ph type="title"/>
          </p:nvPr>
        </p:nvSpPr>
        <p:spPr>
          <a:xfrm>
            <a:off x="1143000" y="1676400"/>
            <a:ext cx="3810000" cy="3505200"/>
          </a:xfrm>
        </p:spPr>
        <p:txBody>
          <a:bodyPr anchor="t">
            <a:normAutofit/>
          </a:bodyPr>
          <a:lstStyle/>
          <a:p>
            <a:r>
              <a:rPr lang="en-US" sz="4000"/>
              <a:t>Reference</a:t>
            </a:r>
            <a:endParaRPr lang="en-AU" sz="4000"/>
          </a:p>
        </p:txBody>
      </p:sp>
      <p:sp>
        <p:nvSpPr>
          <p:cNvPr id="3" name="Content Placeholder 2">
            <a:extLst>
              <a:ext uri="{FF2B5EF4-FFF2-40B4-BE49-F238E27FC236}">
                <a16:creationId xmlns:a16="http://schemas.microsoft.com/office/drawing/2014/main" id="{37FD25E2-8C57-40FD-98AC-BECE1180BDA7}"/>
              </a:ext>
            </a:extLst>
          </p:cNvPr>
          <p:cNvSpPr>
            <a:spLocks noGrp="1"/>
          </p:cNvSpPr>
          <p:nvPr>
            <p:ph idx="1"/>
          </p:nvPr>
        </p:nvSpPr>
        <p:spPr>
          <a:xfrm>
            <a:off x="5181604" y="1676400"/>
            <a:ext cx="5638796" cy="3505200"/>
          </a:xfrm>
        </p:spPr>
        <p:txBody>
          <a:bodyPr>
            <a:normAutofit/>
          </a:bodyPr>
          <a:lstStyle/>
          <a:p>
            <a:r>
              <a:rPr lang="en-US" sz="2400">
                <a:solidFill>
                  <a:schemeClr val="tx1">
                    <a:alpha val="55000"/>
                  </a:schemeClr>
                </a:solidFill>
              </a:rPr>
              <a:t>Coursera and Lynda</a:t>
            </a:r>
            <a:endParaRPr lang="en-AU" sz="2400">
              <a:solidFill>
                <a:schemeClr val="tx1">
                  <a:alpha val="55000"/>
                </a:schemeClr>
              </a:solidFill>
            </a:endParaRPr>
          </a:p>
        </p:txBody>
      </p:sp>
    </p:spTree>
    <p:extLst>
      <p:ext uri="{BB962C8B-B14F-4D97-AF65-F5344CB8AC3E}">
        <p14:creationId xmlns:p14="http://schemas.microsoft.com/office/powerpoint/2010/main" val="468308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TotalTime>
  <Words>301</Words>
  <Application>Microsoft Office PowerPoint</Application>
  <PresentationFormat>Widescreen</PresentationFormat>
  <Paragraphs>40</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Job ready Data Analytics course in 12 weeks</vt:lpstr>
      <vt:lpstr>Why Data Analytics?</vt:lpstr>
      <vt:lpstr>What is data?</vt:lpstr>
      <vt:lpstr>Why Data Analytics?</vt:lpstr>
      <vt:lpstr>Job ready Data Analyst course in 12 week</vt:lpstr>
      <vt:lpstr>Course Outcome</vt:lpstr>
      <vt:lpstr>Course outcome</vt:lpstr>
      <vt:lpstr>Software</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Data Analytics?</dc:title>
  <dc:creator>Ankit Chaudhary</dc:creator>
  <cp:lastModifiedBy>Ankit Chaudhary</cp:lastModifiedBy>
  <cp:revision>11</cp:revision>
  <dcterms:created xsi:type="dcterms:W3CDTF">2021-03-01T19:38:40Z</dcterms:created>
  <dcterms:modified xsi:type="dcterms:W3CDTF">2021-06-03T01:36:21Z</dcterms:modified>
</cp:coreProperties>
</file>

<file path=docProps/thumbnail.jpeg>
</file>